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10287000" cx="18288000"/>
  <p:notesSz cx="6858000" cy="9144000"/>
  <p:embeddedFontLst>
    <p:embeddedFont>
      <p:font typeface="Source Serif Pr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31" roundtripDataSignature="AMtx7mjzjDaUiVP7daYl9ouzWLR8Mxgy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SourceSerifPro-bold.fntdata"/><Relationship Id="rId27" Type="http://schemas.openxmlformats.org/officeDocument/2006/relationships/font" Target="fonts/SourceSerifPr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SerifPr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customschemas.google.com/relationships/presentationmetadata" Target="metadata"/><Relationship Id="rId30" Type="http://schemas.openxmlformats.org/officeDocument/2006/relationships/font" Target="fonts/SourceSerifPr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69a96e47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1069a96e471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6767016a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106767016af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06767016a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106767016af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069a96e47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1069a96e471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66098d25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1066098d25b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69a96e4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1069a96e47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069a96e47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1069a96e471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6767016a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106767016af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066098d25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1066098d25b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67670155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10676701550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jpg"/><Relationship Id="rId4" Type="http://schemas.openxmlformats.org/officeDocument/2006/relationships/image" Target="../media/image13.png"/><Relationship Id="rId5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Relationship Id="rId4" Type="http://schemas.openxmlformats.org/officeDocument/2006/relationships/image" Target="../media/image6.png"/><Relationship Id="rId5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Relationship Id="rId4" Type="http://schemas.openxmlformats.org/officeDocument/2006/relationships/image" Target="../media/image19.png"/><Relationship Id="rId5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Relationship Id="rId4" Type="http://schemas.openxmlformats.org/officeDocument/2006/relationships/image" Target="../media/image23.png"/><Relationship Id="rId5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analyticsvidhya.com/blog/2020/06/auc-roc-curve-machine-learning/" TargetMode="External"/><Relationship Id="rId4" Type="http://schemas.openxmlformats.org/officeDocument/2006/relationships/hyperlink" Target="https://machinelearningmastery.com/confusion-matrix-machine-learning/" TargetMode="External"/><Relationship Id="rId5" Type="http://schemas.openxmlformats.org/officeDocument/2006/relationships/hyperlink" Target="https://towardsdatascience.com/understanding-adaboost-2f94f22d5bf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jpg"/><Relationship Id="rId4" Type="http://schemas.openxmlformats.org/officeDocument/2006/relationships/image" Target="../media/image14.png"/><Relationship Id="rId5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2396" l="0" r="2396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/>
          <p:nvPr/>
        </p:nvSpPr>
        <p:spPr>
          <a:xfrm>
            <a:off x="5069321" y="2609337"/>
            <a:ext cx="8149357" cy="5068326"/>
          </a:xfrm>
          <a:custGeom>
            <a:rect b="b" l="l" r="r" t="t"/>
            <a:pathLst>
              <a:path extrusionOk="0" h="1553055" w="2497157">
                <a:moveTo>
                  <a:pt x="0" y="0"/>
                </a:moveTo>
                <a:lnTo>
                  <a:pt x="2497157" y="0"/>
                </a:lnTo>
                <a:lnTo>
                  <a:pt x="2497157" y="1553055"/>
                </a:lnTo>
                <a:lnTo>
                  <a:pt x="0" y="1553055"/>
                </a:lnTo>
                <a:close/>
              </a:path>
            </a:pathLst>
          </a:custGeom>
          <a:solidFill>
            <a:srgbClr val="927D5C"/>
          </a:solidFill>
          <a:ln>
            <a:noFill/>
          </a:ln>
        </p:spPr>
      </p:sp>
      <p:sp>
        <p:nvSpPr>
          <p:cNvPr id="86" name="Google Shape;86;p1"/>
          <p:cNvSpPr/>
          <p:nvPr/>
        </p:nvSpPr>
        <p:spPr>
          <a:xfrm>
            <a:off x="5069321" y="2609337"/>
            <a:ext cx="8149357" cy="5068326"/>
          </a:xfrm>
          <a:custGeom>
            <a:rect b="b" l="l" r="r" t="t"/>
            <a:pathLst>
              <a:path extrusionOk="0" h="4566100" w="7341829">
                <a:moveTo>
                  <a:pt x="133350" y="838200"/>
                </a:moveTo>
                <a:lnTo>
                  <a:pt x="133350" y="300990"/>
                </a:lnTo>
                <a:lnTo>
                  <a:pt x="146050" y="300990"/>
                </a:lnTo>
                <a:lnTo>
                  <a:pt x="146050" y="4272730"/>
                </a:lnTo>
                <a:lnTo>
                  <a:pt x="133350" y="4272730"/>
                </a:lnTo>
                <a:lnTo>
                  <a:pt x="133350" y="838200"/>
                </a:lnTo>
                <a:close/>
                <a:moveTo>
                  <a:pt x="304800" y="137160"/>
                </a:moveTo>
                <a:lnTo>
                  <a:pt x="7039570" y="137160"/>
                </a:lnTo>
                <a:lnTo>
                  <a:pt x="7039570" y="124460"/>
                </a:lnTo>
                <a:lnTo>
                  <a:pt x="304800" y="124460"/>
                </a:lnTo>
                <a:lnTo>
                  <a:pt x="304800" y="137160"/>
                </a:lnTo>
                <a:close/>
                <a:moveTo>
                  <a:pt x="25400" y="3886650"/>
                </a:moveTo>
                <a:lnTo>
                  <a:pt x="0" y="3886650"/>
                </a:lnTo>
                <a:lnTo>
                  <a:pt x="0" y="4566100"/>
                </a:lnTo>
                <a:lnTo>
                  <a:pt x="679450" y="4566100"/>
                </a:lnTo>
                <a:lnTo>
                  <a:pt x="679450" y="4540700"/>
                </a:lnTo>
                <a:lnTo>
                  <a:pt x="25400" y="4540700"/>
                </a:lnTo>
                <a:lnTo>
                  <a:pt x="25400" y="3886650"/>
                </a:lnTo>
                <a:close/>
                <a:moveTo>
                  <a:pt x="25400" y="25400"/>
                </a:moveTo>
                <a:lnTo>
                  <a:pt x="679450" y="25400"/>
                </a:lnTo>
                <a:lnTo>
                  <a:pt x="679450" y="0"/>
                </a:lnTo>
                <a:lnTo>
                  <a:pt x="0" y="0"/>
                </a:lnTo>
                <a:lnTo>
                  <a:pt x="0" y="679450"/>
                </a:lnTo>
                <a:lnTo>
                  <a:pt x="25400" y="679450"/>
                </a:lnTo>
                <a:lnTo>
                  <a:pt x="25400" y="25400"/>
                </a:lnTo>
                <a:close/>
                <a:moveTo>
                  <a:pt x="7209749" y="838200"/>
                </a:moveTo>
                <a:lnTo>
                  <a:pt x="7209749" y="295910"/>
                </a:lnTo>
                <a:lnTo>
                  <a:pt x="7197049" y="295910"/>
                </a:lnTo>
                <a:lnTo>
                  <a:pt x="7197049" y="4272730"/>
                </a:lnTo>
                <a:lnTo>
                  <a:pt x="7209749" y="4272730"/>
                </a:lnTo>
                <a:lnTo>
                  <a:pt x="7209749" y="838200"/>
                </a:lnTo>
                <a:close/>
                <a:moveTo>
                  <a:pt x="7038299" y="4428941"/>
                </a:moveTo>
                <a:lnTo>
                  <a:pt x="299720" y="4428941"/>
                </a:lnTo>
                <a:lnTo>
                  <a:pt x="299720" y="4441641"/>
                </a:lnTo>
                <a:lnTo>
                  <a:pt x="7038300" y="4441641"/>
                </a:lnTo>
                <a:lnTo>
                  <a:pt x="7038300" y="4428941"/>
                </a:lnTo>
                <a:close/>
                <a:moveTo>
                  <a:pt x="6662379" y="0"/>
                </a:moveTo>
                <a:lnTo>
                  <a:pt x="6662379" y="25400"/>
                </a:lnTo>
                <a:lnTo>
                  <a:pt x="7316429" y="25400"/>
                </a:lnTo>
                <a:lnTo>
                  <a:pt x="7316429" y="679450"/>
                </a:lnTo>
                <a:lnTo>
                  <a:pt x="7341829" y="679450"/>
                </a:lnTo>
                <a:lnTo>
                  <a:pt x="7341829" y="0"/>
                </a:lnTo>
                <a:lnTo>
                  <a:pt x="6662379" y="0"/>
                </a:lnTo>
                <a:close/>
                <a:moveTo>
                  <a:pt x="7316429" y="4540700"/>
                </a:moveTo>
                <a:lnTo>
                  <a:pt x="6662379" y="4540700"/>
                </a:lnTo>
                <a:lnTo>
                  <a:pt x="6662379" y="4566100"/>
                </a:lnTo>
                <a:lnTo>
                  <a:pt x="7341829" y="4566100"/>
                </a:lnTo>
                <a:lnTo>
                  <a:pt x="7341829" y="3886650"/>
                </a:lnTo>
                <a:lnTo>
                  <a:pt x="7316429" y="3886650"/>
                </a:lnTo>
                <a:lnTo>
                  <a:pt x="7316429" y="4540700"/>
                </a:lnTo>
                <a:close/>
              </a:path>
            </a:pathLst>
          </a:custGeom>
          <a:solidFill>
            <a:srgbClr val="151209"/>
          </a:solidFill>
          <a:ln>
            <a:noFill/>
          </a:ln>
        </p:spPr>
      </p:sp>
      <p:sp>
        <p:nvSpPr>
          <p:cNvPr id="87" name="Google Shape;87;p1"/>
          <p:cNvSpPr txBox="1"/>
          <p:nvPr/>
        </p:nvSpPr>
        <p:spPr>
          <a:xfrm>
            <a:off x="5494536" y="4665779"/>
            <a:ext cx="7299000" cy="8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19" u="none" cap="none" strike="noStrike">
                <a:solidFill>
                  <a:srgbClr val="0000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Mushroom Classification </a:t>
            </a:r>
            <a:endParaRPr/>
          </a:p>
        </p:txBody>
      </p:sp>
      <p:sp>
        <p:nvSpPr>
          <p:cNvPr id="88" name="Google Shape;88;p1"/>
          <p:cNvSpPr txBox="1"/>
          <p:nvPr/>
        </p:nvSpPr>
        <p:spPr>
          <a:xfrm>
            <a:off x="5494525" y="5371800"/>
            <a:ext cx="7406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6388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Team members: Cade Roberts, Lance Cross, Naomi Sterlingsdottir, Ying Zheng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27D5C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6"/>
          <p:cNvPicPr preferRelativeResize="0"/>
          <p:nvPr/>
        </p:nvPicPr>
        <p:blipFill rotWithShape="1">
          <a:blip r:embed="rId3">
            <a:alphaModFix amt="41000"/>
          </a:blip>
          <a:srcRect b="0" l="15100" r="39699" t="0"/>
          <a:stretch/>
        </p:blipFill>
        <p:spPr>
          <a:xfrm>
            <a:off x="12088312" y="0"/>
            <a:ext cx="6199688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6"/>
          <p:cNvSpPr txBox="1"/>
          <p:nvPr/>
        </p:nvSpPr>
        <p:spPr>
          <a:xfrm>
            <a:off x="12387528" y="3939290"/>
            <a:ext cx="5601255" cy="22845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44" u="none" cap="none" strike="noStrike">
                <a:solidFill>
                  <a:srgbClr val="FFFFFF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Decision Tree Metrics</a:t>
            </a:r>
            <a:endParaRPr/>
          </a:p>
        </p:txBody>
      </p:sp>
      <p:pic>
        <p:nvPicPr>
          <p:cNvPr id="164" name="Google Shape;164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850" y="5837775"/>
            <a:ext cx="4893375" cy="386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0350" y="5837775"/>
            <a:ext cx="5366032" cy="386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6"/>
          <p:cNvSpPr txBox="1"/>
          <p:nvPr/>
        </p:nvSpPr>
        <p:spPr>
          <a:xfrm>
            <a:off x="1330900" y="1458725"/>
            <a:ext cx="84858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mes New Roman"/>
              <a:buChar char="●"/>
            </a:pPr>
            <a:r>
              <a:rPr lang="en-US" sz="4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Accuracy: .98</a:t>
            </a:r>
            <a:endParaRPr sz="4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mes New Roman"/>
              <a:buChar char="●"/>
            </a:pPr>
            <a:r>
              <a:rPr lang="en-US" sz="4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Inedible F-score: .98</a:t>
            </a:r>
            <a:endParaRPr sz="4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mes New Roman"/>
              <a:buChar char="●"/>
            </a:pPr>
            <a:r>
              <a:rPr lang="en-US" sz="4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Edible F-score:.98</a:t>
            </a:r>
            <a:endParaRPr sz="4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mes New Roman"/>
              <a:buChar char="●"/>
            </a:pPr>
            <a:r>
              <a:rPr lang="en-US" sz="4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Cohen’s Kappa: .961</a:t>
            </a:r>
            <a:endParaRPr sz="4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27D5C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g1069a96e471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6288" y="541513"/>
            <a:ext cx="12375424" cy="920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27D5C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8"/>
          <p:cNvPicPr preferRelativeResize="0"/>
          <p:nvPr/>
        </p:nvPicPr>
        <p:blipFill rotWithShape="1">
          <a:blip r:embed="rId3">
            <a:alphaModFix amt="41000"/>
          </a:blip>
          <a:srcRect b="0" l="15100" r="39699" t="0"/>
          <a:stretch/>
        </p:blipFill>
        <p:spPr>
          <a:xfrm>
            <a:off x="12088312" y="0"/>
            <a:ext cx="6199688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8"/>
          <p:cNvSpPr txBox="1"/>
          <p:nvPr/>
        </p:nvSpPr>
        <p:spPr>
          <a:xfrm>
            <a:off x="12085520" y="4234083"/>
            <a:ext cx="5900400" cy="18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932" u="none" cap="none" strike="noStrike">
                <a:solidFill>
                  <a:srgbClr val="FFFFFF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Logistic Regression Metrics</a:t>
            </a:r>
            <a:endParaRPr/>
          </a:p>
        </p:txBody>
      </p:sp>
      <p:pic>
        <p:nvPicPr>
          <p:cNvPr id="178" name="Google Shape;17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175" y="5481700"/>
            <a:ext cx="5162050" cy="407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6475" y="5567075"/>
            <a:ext cx="5423600" cy="390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8"/>
          <p:cNvSpPr txBox="1"/>
          <p:nvPr/>
        </p:nvSpPr>
        <p:spPr>
          <a:xfrm>
            <a:off x="1277025" y="1212250"/>
            <a:ext cx="81318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mes New Roman"/>
              <a:buChar char="●"/>
            </a:pPr>
            <a:r>
              <a:rPr lang="en-US" sz="4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Accuracy: .943</a:t>
            </a:r>
            <a:endParaRPr sz="4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mes New Roman"/>
              <a:buChar char="●"/>
            </a:pPr>
            <a:r>
              <a:rPr lang="en-US" sz="4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Inedible F-score: .94</a:t>
            </a:r>
            <a:endParaRPr sz="4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mes New Roman"/>
              <a:buChar char="●"/>
            </a:pPr>
            <a:r>
              <a:rPr lang="en-US" sz="4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Edible F-score: .94</a:t>
            </a:r>
            <a:endParaRPr sz="4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mes New Roman"/>
              <a:buChar char="●"/>
            </a:pPr>
            <a:r>
              <a:rPr lang="en-US" sz="4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Cohen’s Kappa: .885</a:t>
            </a:r>
            <a:endParaRPr sz="4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27D5C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9"/>
          <p:cNvPicPr preferRelativeResize="0"/>
          <p:nvPr/>
        </p:nvPicPr>
        <p:blipFill rotWithShape="1">
          <a:blip r:embed="rId3">
            <a:alphaModFix amt="41000"/>
          </a:blip>
          <a:srcRect b="0" l="15242" r="36333" t="0"/>
          <a:stretch/>
        </p:blipFill>
        <p:spPr>
          <a:xfrm>
            <a:off x="0" y="0"/>
            <a:ext cx="6199703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9"/>
          <p:cNvSpPr txBox="1"/>
          <p:nvPr/>
        </p:nvSpPr>
        <p:spPr>
          <a:xfrm>
            <a:off x="465390" y="4082449"/>
            <a:ext cx="5345346" cy="2007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735" u="none" cap="none" strike="noStrike">
                <a:solidFill>
                  <a:srgbClr val="FFFFFF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Random Forest 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735" u="none" cap="none" strike="noStrike">
                <a:solidFill>
                  <a:srgbClr val="FFFFFF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Metrics</a:t>
            </a:r>
            <a:endParaRPr/>
          </a:p>
        </p:txBody>
      </p:sp>
      <p:pic>
        <p:nvPicPr>
          <p:cNvPr id="187" name="Google Shape;18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24848" y="5527125"/>
            <a:ext cx="5345325" cy="4221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5175" y="5480400"/>
            <a:ext cx="5861659" cy="42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9"/>
          <p:cNvSpPr txBox="1"/>
          <p:nvPr/>
        </p:nvSpPr>
        <p:spPr>
          <a:xfrm>
            <a:off x="7136550" y="1389600"/>
            <a:ext cx="89391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mes New Roman"/>
              <a:buChar char="●"/>
            </a:pPr>
            <a:r>
              <a:rPr lang="en-US" sz="4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Accuracy: .994</a:t>
            </a:r>
            <a:endParaRPr sz="4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mes New Roman"/>
              <a:buChar char="●"/>
            </a:pPr>
            <a:r>
              <a:rPr lang="en-US" sz="4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Inedible F-score: .74</a:t>
            </a:r>
            <a:endParaRPr sz="4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mes New Roman"/>
              <a:buChar char="●"/>
            </a:pPr>
            <a:r>
              <a:rPr lang="en-US" sz="4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Edible F-score: .52</a:t>
            </a:r>
            <a:endParaRPr sz="4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mes New Roman"/>
              <a:buChar char="●"/>
            </a:pPr>
            <a:r>
              <a:rPr lang="en-US" sz="4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Cohen’s Kappa: .987</a:t>
            </a:r>
            <a:endParaRPr sz="4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27D5C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g106767016af_0_24"/>
          <p:cNvPicPr preferRelativeResize="0"/>
          <p:nvPr/>
        </p:nvPicPr>
        <p:blipFill rotWithShape="1">
          <a:blip r:embed="rId3">
            <a:alphaModFix amt="41000"/>
          </a:blip>
          <a:srcRect b="0" l="15101" r="39696" t="0"/>
          <a:stretch/>
        </p:blipFill>
        <p:spPr>
          <a:xfrm>
            <a:off x="12088312" y="0"/>
            <a:ext cx="6199686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106767016af_0_24"/>
          <p:cNvSpPr txBox="1"/>
          <p:nvPr/>
        </p:nvSpPr>
        <p:spPr>
          <a:xfrm>
            <a:off x="12088295" y="4763858"/>
            <a:ext cx="59004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32">
                <a:solidFill>
                  <a:srgbClr val="FFFFFF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Adaboost</a:t>
            </a:r>
            <a:r>
              <a:rPr b="1" i="0" lang="en-US" sz="4932" u="none" cap="none" strike="noStrike">
                <a:solidFill>
                  <a:srgbClr val="FFFFFF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 Metrics</a:t>
            </a:r>
            <a:endParaRPr/>
          </a:p>
        </p:txBody>
      </p:sp>
      <p:sp>
        <p:nvSpPr>
          <p:cNvPr id="196" name="Google Shape;196;g106767016af_0_24"/>
          <p:cNvSpPr txBox="1"/>
          <p:nvPr/>
        </p:nvSpPr>
        <p:spPr>
          <a:xfrm>
            <a:off x="1252075" y="1369900"/>
            <a:ext cx="81318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mes New Roman"/>
              <a:buChar char="●"/>
            </a:pPr>
            <a:r>
              <a:rPr lang="en-US" sz="4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Accuracy: .958</a:t>
            </a:r>
            <a:endParaRPr sz="4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mes New Roman"/>
              <a:buChar char="●"/>
            </a:pPr>
            <a:r>
              <a:rPr lang="en-US" sz="4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Inedible F-score: .99</a:t>
            </a:r>
            <a:endParaRPr sz="4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mes New Roman"/>
              <a:buChar char="●"/>
            </a:pPr>
            <a:r>
              <a:rPr lang="en-US" sz="4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Edible F-score: .99</a:t>
            </a:r>
            <a:endParaRPr sz="4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mes New Roman"/>
              <a:buChar char="●"/>
            </a:pPr>
            <a:r>
              <a:rPr lang="en-US" sz="4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Cohen’s Kappa: .916</a:t>
            </a:r>
            <a:endParaRPr sz="4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7" name="Google Shape;197;g106767016af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475" y="5143500"/>
            <a:ext cx="6032375" cy="43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106767016af_0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3113" y="5219700"/>
            <a:ext cx="5359211" cy="423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27D5C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"/>
          <p:cNvSpPr/>
          <p:nvPr/>
        </p:nvSpPr>
        <p:spPr>
          <a:xfrm>
            <a:off x="1028700" y="1028700"/>
            <a:ext cx="16230600" cy="8229600"/>
          </a:xfrm>
          <a:custGeom>
            <a:rect b="b" l="l" r="r" t="t"/>
            <a:pathLst>
              <a:path extrusionOk="0" h="2411963" w="4756927">
                <a:moveTo>
                  <a:pt x="0" y="0"/>
                </a:moveTo>
                <a:lnTo>
                  <a:pt x="4756927" y="0"/>
                </a:lnTo>
                <a:lnTo>
                  <a:pt x="4756927" y="2411963"/>
                </a:lnTo>
                <a:lnTo>
                  <a:pt x="0" y="241196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4" name="Google Shape;204;p10"/>
          <p:cNvSpPr/>
          <p:nvPr/>
        </p:nvSpPr>
        <p:spPr>
          <a:xfrm>
            <a:off x="0" y="398932"/>
            <a:ext cx="5657850" cy="1259536"/>
          </a:xfrm>
          <a:custGeom>
            <a:rect b="b" l="l" r="r" t="t"/>
            <a:pathLst>
              <a:path extrusionOk="0" h="426065" w="1913890">
                <a:moveTo>
                  <a:pt x="0" y="0"/>
                </a:moveTo>
                <a:lnTo>
                  <a:pt x="1913890" y="0"/>
                </a:lnTo>
                <a:lnTo>
                  <a:pt x="1913890" y="426065"/>
                </a:lnTo>
                <a:lnTo>
                  <a:pt x="0" y="426065"/>
                </a:lnTo>
                <a:close/>
              </a:path>
            </a:pathLst>
          </a:custGeom>
          <a:solidFill>
            <a:srgbClr val="536925"/>
          </a:solidFill>
          <a:ln>
            <a:noFill/>
          </a:ln>
        </p:spPr>
      </p:sp>
      <p:sp>
        <p:nvSpPr>
          <p:cNvPr id="205" name="Google Shape;205;p10"/>
          <p:cNvSpPr txBox="1"/>
          <p:nvPr/>
        </p:nvSpPr>
        <p:spPr>
          <a:xfrm>
            <a:off x="0" y="537213"/>
            <a:ext cx="5616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>
                <a:solidFill>
                  <a:srgbClr val="FFFFFF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Comparison</a:t>
            </a:r>
            <a:endParaRPr/>
          </a:p>
        </p:txBody>
      </p:sp>
      <p:pic>
        <p:nvPicPr>
          <p:cNvPr id="206" name="Google Shape;206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9726" y="2340688"/>
            <a:ext cx="6508450" cy="5605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42580" y="2340688"/>
            <a:ext cx="6508450" cy="560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27D5C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6767016af_0_31"/>
          <p:cNvSpPr/>
          <p:nvPr/>
        </p:nvSpPr>
        <p:spPr>
          <a:xfrm>
            <a:off x="1028700" y="1028700"/>
            <a:ext cx="16233013" cy="8230824"/>
          </a:xfrm>
          <a:custGeom>
            <a:rect b="b" l="l" r="r" t="t"/>
            <a:pathLst>
              <a:path extrusionOk="0" h="2411963" w="4756927">
                <a:moveTo>
                  <a:pt x="0" y="0"/>
                </a:moveTo>
                <a:lnTo>
                  <a:pt x="4756927" y="0"/>
                </a:lnTo>
                <a:lnTo>
                  <a:pt x="4756927" y="2411963"/>
                </a:lnTo>
                <a:lnTo>
                  <a:pt x="0" y="241196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13" name="Google Shape;213;g106767016af_0_31"/>
          <p:cNvSpPr/>
          <p:nvPr/>
        </p:nvSpPr>
        <p:spPr>
          <a:xfrm>
            <a:off x="0" y="398932"/>
            <a:ext cx="5655545" cy="1259022"/>
          </a:xfrm>
          <a:custGeom>
            <a:rect b="b" l="l" r="r" t="t"/>
            <a:pathLst>
              <a:path extrusionOk="0" h="426065" w="1913890">
                <a:moveTo>
                  <a:pt x="0" y="0"/>
                </a:moveTo>
                <a:lnTo>
                  <a:pt x="1913890" y="0"/>
                </a:lnTo>
                <a:lnTo>
                  <a:pt x="1913890" y="426065"/>
                </a:lnTo>
                <a:lnTo>
                  <a:pt x="0" y="426065"/>
                </a:lnTo>
                <a:close/>
              </a:path>
            </a:pathLst>
          </a:custGeom>
          <a:solidFill>
            <a:srgbClr val="536925"/>
          </a:solidFill>
          <a:ln>
            <a:noFill/>
          </a:ln>
        </p:spPr>
      </p:sp>
      <p:sp>
        <p:nvSpPr>
          <p:cNvPr id="214" name="Google Shape;214;g106767016af_0_31"/>
          <p:cNvSpPr txBox="1"/>
          <p:nvPr/>
        </p:nvSpPr>
        <p:spPr>
          <a:xfrm>
            <a:off x="0" y="537213"/>
            <a:ext cx="5616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>
                <a:solidFill>
                  <a:srgbClr val="FFFFFF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Comparison</a:t>
            </a:r>
            <a:endParaRPr/>
          </a:p>
        </p:txBody>
      </p:sp>
      <p:pic>
        <p:nvPicPr>
          <p:cNvPr id="215" name="Google Shape;215;g106767016af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6385" y="1400175"/>
            <a:ext cx="11355227" cy="7478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27D5C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069a96e471_0_7"/>
          <p:cNvSpPr/>
          <p:nvPr/>
        </p:nvSpPr>
        <p:spPr>
          <a:xfrm>
            <a:off x="1028700" y="1028700"/>
            <a:ext cx="16233013" cy="8230824"/>
          </a:xfrm>
          <a:custGeom>
            <a:rect b="b" l="l" r="r" t="t"/>
            <a:pathLst>
              <a:path extrusionOk="0" h="2411963" w="4756927">
                <a:moveTo>
                  <a:pt x="0" y="0"/>
                </a:moveTo>
                <a:lnTo>
                  <a:pt x="4756927" y="0"/>
                </a:lnTo>
                <a:lnTo>
                  <a:pt x="4756927" y="2411963"/>
                </a:lnTo>
                <a:lnTo>
                  <a:pt x="0" y="241196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21" name="Google Shape;221;g1069a96e471_0_7"/>
          <p:cNvSpPr/>
          <p:nvPr/>
        </p:nvSpPr>
        <p:spPr>
          <a:xfrm>
            <a:off x="0" y="398932"/>
            <a:ext cx="5655545" cy="1259022"/>
          </a:xfrm>
          <a:custGeom>
            <a:rect b="b" l="l" r="r" t="t"/>
            <a:pathLst>
              <a:path extrusionOk="0" h="426065" w="1913890">
                <a:moveTo>
                  <a:pt x="0" y="0"/>
                </a:moveTo>
                <a:lnTo>
                  <a:pt x="1913890" y="0"/>
                </a:lnTo>
                <a:lnTo>
                  <a:pt x="1913890" y="426065"/>
                </a:lnTo>
                <a:lnTo>
                  <a:pt x="0" y="426065"/>
                </a:lnTo>
                <a:close/>
              </a:path>
            </a:pathLst>
          </a:custGeom>
          <a:solidFill>
            <a:srgbClr val="536925"/>
          </a:solidFill>
          <a:ln>
            <a:noFill/>
          </a:ln>
        </p:spPr>
      </p:sp>
      <p:sp>
        <p:nvSpPr>
          <p:cNvPr id="222" name="Google Shape;222;g1069a96e471_0_7"/>
          <p:cNvSpPr txBox="1"/>
          <p:nvPr/>
        </p:nvSpPr>
        <p:spPr>
          <a:xfrm>
            <a:off x="0" y="537213"/>
            <a:ext cx="5616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>
                <a:solidFill>
                  <a:srgbClr val="FFFFFF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Comparison</a:t>
            </a:r>
            <a:endParaRPr/>
          </a:p>
        </p:txBody>
      </p:sp>
      <p:pic>
        <p:nvPicPr>
          <p:cNvPr id="223" name="Google Shape;223;g1069a96e471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2025" y="1790825"/>
            <a:ext cx="12266375" cy="729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27D5C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066098d25b_0_5"/>
          <p:cNvSpPr/>
          <p:nvPr/>
        </p:nvSpPr>
        <p:spPr>
          <a:xfrm>
            <a:off x="1028700" y="1028700"/>
            <a:ext cx="16233013" cy="8230824"/>
          </a:xfrm>
          <a:custGeom>
            <a:rect b="b" l="l" r="r" t="t"/>
            <a:pathLst>
              <a:path extrusionOk="0" h="2411963" w="4756927">
                <a:moveTo>
                  <a:pt x="0" y="0"/>
                </a:moveTo>
                <a:lnTo>
                  <a:pt x="4756927" y="0"/>
                </a:lnTo>
                <a:lnTo>
                  <a:pt x="4756927" y="2411963"/>
                </a:lnTo>
                <a:lnTo>
                  <a:pt x="0" y="241196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29" name="Google Shape;229;g1066098d25b_0_5"/>
          <p:cNvSpPr/>
          <p:nvPr/>
        </p:nvSpPr>
        <p:spPr>
          <a:xfrm>
            <a:off x="0" y="398932"/>
            <a:ext cx="5655545" cy="1259022"/>
          </a:xfrm>
          <a:custGeom>
            <a:rect b="b" l="l" r="r" t="t"/>
            <a:pathLst>
              <a:path extrusionOk="0" h="426065" w="1913890">
                <a:moveTo>
                  <a:pt x="0" y="0"/>
                </a:moveTo>
                <a:lnTo>
                  <a:pt x="1913890" y="0"/>
                </a:lnTo>
                <a:lnTo>
                  <a:pt x="1913890" y="426065"/>
                </a:lnTo>
                <a:lnTo>
                  <a:pt x="0" y="426065"/>
                </a:lnTo>
                <a:close/>
              </a:path>
            </a:pathLst>
          </a:custGeom>
          <a:solidFill>
            <a:srgbClr val="536925"/>
          </a:solidFill>
          <a:ln>
            <a:noFill/>
          </a:ln>
        </p:spPr>
      </p:sp>
      <p:sp>
        <p:nvSpPr>
          <p:cNvPr id="230" name="Google Shape;230;g1066098d25b_0_5"/>
          <p:cNvSpPr txBox="1"/>
          <p:nvPr/>
        </p:nvSpPr>
        <p:spPr>
          <a:xfrm>
            <a:off x="0" y="537213"/>
            <a:ext cx="5616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199" u="none" cap="none" strike="noStrike">
                <a:solidFill>
                  <a:srgbClr val="FFFFFF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Summary</a:t>
            </a:r>
            <a:endParaRPr/>
          </a:p>
        </p:txBody>
      </p:sp>
      <p:sp>
        <p:nvSpPr>
          <p:cNvPr id="231" name="Google Shape;231;g1066098d25b_0_5"/>
          <p:cNvSpPr txBox="1"/>
          <p:nvPr/>
        </p:nvSpPr>
        <p:spPr>
          <a:xfrm>
            <a:off x="1383050" y="2486175"/>
            <a:ext cx="15518100" cy="53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99418" lvl="1" marL="798837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•"/>
            </a:pPr>
            <a:r>
              <a:rPr lang="en-US" sz="3700">
                <a:latin typeface="Source Serif Pro"/>
                <a:ea typeface="Source Serif Pro"/>
                <a:cs typeface="Source Serif Pro"/>
                <a:sym typeface="Source Serif Pro"/>
              </a:rPr>
              <a:t>Based on a few characteristics </a:t>
            </a:r>
            <a:r>
              <a:rPr lang="en-US" sz="3700">
                <a:latin typeface="Source Serif Pro"/>
                <a:ea typeface="Source Serif Pro"/>
                <a:cs typeface="Source Serif Pro"/>
                <a:sym typeface="Source Serif Pro"/>
              </a:rPr>
              <a:t>mushrooms</a:t>
            </a:r>
            <a:r>
              <a:rPr lang="en-US" sz="3700">
                <a:latin typeface="Source Serif Pro"/>
                <a:ea typeface="Source Serif Pro"/>
                <a:cs typeface="Source Serif Pro"/>
                <a:sym typeface="Source Serif Pro"/>
              </a:rPr>
              <a:t> can be easily identify as </a:t>
            </a:r>
            <a:r>
              <a:rPr lang="en-US" sz="370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edible or </a:t>
            </a:r>
            <a:r>
              <a:rPr lang="en-US" sz="3700">
                <a:latin typeface="Source Serif Pro"/>
                <a:ea typeface="Source Serif Pro"/>
                <a:cs typeface="Source Serif Pro"/>
                <a:sym typeface="Source Serif Pro"/>
              </a:rPr>
              <a:t>inedible  </a:t>
            </a:r>
            <a:endParaRPr sz="3700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99418" lvl="1" marL="798837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3700"/>
              <a:buFont typeface="Source Serif Pro"/>
              <a:buChar char="•"/>
            </a:pPr>
            <a:r>
              <a:rPr lang="en-US" sz="3700">
                <a:latin typeface="Source Serif Pro"/>
                <a:ea typeface="Source Serif Pro"/>
                <a:cs typeface="Source Serif Pro"/>
                <a:sym typeface="Source Serif Pro"/>
              </a:rPr>
              <a:t>Strongest correlation amongst attributes</a:t>
            </a:r>
            <a:endParaRPr sz="3700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463550" lvl="2" marL="13716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3700"/>
              <a:buFont typeface="Source Serif Pro"/>
              <a:buChar char="■"/>
            </a:pPr>
            <a:r>
              <a:rPr lang="en-US" sz="3700">
                <a:latin typeface="Source Serif Pro"/>
                <a:ea typeface="Source Serif Pro"/>
                <a:cs typeface="Source Serif Pro"/>
                <a:sym typeface="Source Serif Pro"/>
              </a:rPr>
              <a:t>gill color</a:t>
            </a:r>
            <a:endParaRPr sz="3700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463550" lvl="2" marL="13716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3700"/>
              <a:buFont typeface="Source Serif Pro"/>
              <a:buChar char="■"/>
            </a:pPr>
            <a:r>
              <a:rPr lang="en-US" sz="3700">
                <a:latin typeface="Source Serif Pro"/>
                <a:ea typeface="Source Serif Pro"/>
                <a:cs typeface="Source Serif Pro"/>
                <a:sym typeface="Source Serif Pro"/>
              </a:rPr>
              <a:t>veil color</a:t>
            </a:r>
            <a:endParaRPr sz="3700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463550" lvl="2" marL="13716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3700"/>
              <a:buFont typeface="Source Serif Pro"/>
              <a:buChar char="■"/>
            </a:pPr>
            <a:r>
              <a:rPr lang="en-US" sz="3700">
                <a:latin typeface="Source Serif Pro"/>
                <a:ea typeface="Source Serif Pro"/>
                <a:cs typeface="Source Serif Pro"/>
                <a:sym typeface="Source Serif Pro"/>
              </a:rPr>
              <a:t>gill attachment </a:t>
            </a:r>
            <a:endParaRPr sz="3700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463550" lvl="2" marL="13716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3700"/>
              <a:buFont typeface="Source Serif Pro"/>
              <a:buChar char="■"/>
            </a:pPr>
            <a:r>
              <a:rPr lang="en-US" sz="3700">
                <a:latin typeface="Source Serif Pro"/>
                <a:ea typeface="Source Serif Pro"/>
                <a:cs typeface="Source Serif Pro"/>
                <a:sym typeface="Source Serif Pro"/>
              </a:rPr>
              <a:t>veil type</a:t>
            </a:r>
            <a:endParaRPr sz="3700"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27D5C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69a96e471_0_0"/>
          <p:cNvSpPr/>
          <p:nvPr/>
        </p:nvSpPr>
        <p:spPr>
          <a:xfrm>
            <a:off x="1028700" y="1028700"/>
            <a:ext cx="16233013" cy="8230824"/>
          </a:xfrm>
          <a:custGeom>
            <a:rect b="b" l="l" r="r" t="t"/>
            <a:pathLst>
              <a:path extrusionOk="0" h="2411963" w="4756927">
                <a:moveTo>
                  <a:pt x="0" y="0"/>
                </a:moveTo>
                <a:lnTo>
                  <a:pt x="4756927" y="0"/>
                </a:lnTo>
                <a:lnTo>
                  <a:pt x="4756927" y="2411963"/>
                </a:lnTo>
                <a:lnTo>
                  <a:pt x="0" y="241196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37" name="Google Shape;237;g1069a96e471_0_0"/>
          <p:cNvSpPr/>
          <p:nvPr/>
        </p:nvSpPr>
        <p:spPr>
          <a:xfrm>
            <a:off x="0" y="398932"/>
            <a:ext cx="5655545" cy="1259022"/>
          </a:xfrm>
          <a:custGeom>
            <a:rect b="b" l="l" r="r" t="t"/>
            <a:pathLst>
              <a:path extrusionOk="0" h="426065" w="1913890">
                <a:moveTo>
                  <a:pt x="0" y="0"/>
                </a:moveTo>
                <a:lnTo>
                  <a:pt x="1913890" y="0"/>
                </a:lnTo>
                <a:lnTo>
                  <a:pt x="1913890" y="426065"/>
                </a:lnTo>
                <a:lnTo>
                  <a:pt x="0" y="426065"/>
                </a:lnTo>
                <a:close/>
              </a:path>
            </a:pathLst>
          </a:custGeom>
          <a:solidFill>
            <a:srgbClr val="536925"/>
          </a:solidFill>
          <a:ln>
            <a:noFill/>
          </a:ln>
        </p:spPr>
      </p:sp>
      <p:sp>
        <p:nvSpPr>
          <p:cNvPr id="238" name="Google Shape;238;g1069a96e471_0_0"/>
          <p:cNvSpPr txBox="1"/>
          <p:nvPr/>
        </p:nvSpPr>
        <p:spPr>
          <a:xfrm>
            <a:off x="0" y="537213"/>
            <a:ext cx="5616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>
                <a:solidFill>
                  <a:srgbClr val="FFFFFF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Next Steps</a:t>
            </a:r>
            <a:endParaRPr/>
          </a:p>
        </p:txBody>
      </p:sp>
      <p:sp>
        <p:nvSpPr>
          <p:cNvPr id="239" name="Google Shape;239;g1069a96e471_0_0"/>
          <p:cNvSpPr txBox="1"/>
          <p:nvPr/>
        </p:nvSpPr>
        <p:spPr>
          <a:xfrm>
            <a:off x="1028700" y="2028975"/>
            <a:ext cx="15518100" cy="53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99418" lvl="1" marL="798837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•"/>
            </a:pPr>
            <a:r>
              <a:rPr lang="en-US" sz="3700">
                <a:latin typeface="Source Serif Pro"/>
                <a:ea typeface="Source Serif Pro"/>
                <a:cs typeface="Source Serif Pro"/>
                <a:sym typeface="Source Serif Pro"/>
              </a:rPr>
              <a:t>Add more contracting species to the dataset</a:t>
            </a:r>
            <a:endParaRPr sz="3700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99418" lvl="1" marL="798837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3700"/>
              <a:buFont typeface="Source Serif Pro"/>
              <a:buChar char="•"/>
            </a:pPr>
            <a:r>
              <a:rPr lang="en-US" sz="3700">
                <a:latin typeface="Source Serif Pro"/>
                <a:ea typeface="Source Serif Pro"/>
                <a:cs typeface="Source Serif Pro"/>
                <a:sym typeface="Source Serif Pro"/>
              </a:rPr>
              <a:t>Look into deep learning methods such as CNN</a:t>
            </a:r>
            <a:endParaRPr sz="3700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463550" lvl="2" marL="13716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3700"/>
              <a:buFont typeface="Source Serif Pro"/>
              <a:buChar char="■"/>
            </a:pPr>
            <a:r>
              <a:rPr lang="en-US" sz="3700">
                <a:latin typeface="Source Serif Pro"/>
                <a:ea typeface="Source Serif Pro"/>
                <a:cs typeface="Source Serif Pro"/>
                <a:sym typeface="Source Serif Pro"/>
              </a:rPr>
              <a:t>Allow users to ID from pictures</a:t>
            </a:r>
            <a:endParaRPr sz="3700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463550" lvl="2" marL="1371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3700"/>
              <a:buFont typeface="Source Serif Pro"/>
              <a:buChar char="■"/>
            </a:pPr>
            <a:r>
              <a:rPr lang="en-US" sz="370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Collection of mushroom photos </a:t>
            </a:r>
            <a:endParaRPr sz="3700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463550" lvl="2" marL="13716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3700"/>
              <a:buFont typeface="Source Serif Pro"/>
              <a:buChar char="■"/>
            </a:pPr>
            <a:r>
              <a:rPr lang="en-US" sz="3700">
                <a:latin typeface="Source Serif Pro"/>
                <a:ea typeface="Source Serif Pro"/>
                <a:cs typeface="Source Serif Pro"/>
                <a:sym typeface="Source Serif Pro"/>
              </a:rPr>
              <a:t>accomplished by making app, </a:t>
            </a:r>
            <a:r>
              <a:rPr lang="en-US" sz="3700">
                <a:latin typeface="Source Serif Pro"/>
                <a:ea typeface="Source Serif Pro"/>
                <a:cs typeface="Source Serif Pro"/>
                <a:sym typeface="Source Serif Pro"/>
              </a:rPr>
              <a:t>allowing</a:t>
            </a:r>
            <a:endParaRPr sz="3700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0" lvl="0" marL="13716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latin typeface="Source Serif Pro"/>
                <a:ea typeface="Source Serif Pro"/>
                <a:cs typeface="Source Serif Pro"/>
                <a:sym typeface="Source Serif Pro"/>
              </a:rPr>
              <a:t>users to upload their photos for </a:t>
            </a:r>
            <a:endParaRPr sz="3700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0" lvl="0" marL="13716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latin typeface="Source Serif Pro"/>
                <a:ea typeface="Source Serif Pro"/>
                <a:cs typeface="Source Serif Pro"/>
                <a:sym typeface="Source Serif Pro"/>
              </a:rPr>
              <a:t>analysis</a:t>
            </a:r>
            <a:endParaRPr sz="3700"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pic>
        <p:nvPicPr>
          <p:cNvPr id="240" name="Google Shape;240;g1069a96e47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1700" y="4057125"/>
            <a:ext cx="5979448" cy="448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1069a96e471_0_0"/>
          <p:cNvSpPr txBox="1"/>
          <p:nvPr/>
        </p:nvSpPr>
        <p:spPr>
          <a:xfrm>
            <a:off x="13901150" y="85417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Lion’s Mane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27D5C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1028700" y="1028700"/>
            <a:ext cx="16233013" cy="8230824"/>
          </a:xfrm>
          <a:custGeom>
            <a:rect b="b" l="l" r="r" t="t"/>
            <a:pathLst>
              <a:path extrusionOk="0" h="2411963" w="4756927">
                <a:moveTo>
                  <a:pt x="0" y="0"/>
                </a:moveTo>
                <a:lnTo>
                  <a:pt x="4756927" y="0"/>
                </a:lnTo>
                <a:lnTo>
                  <a:pt x="4756927" y="2411963"/>
                </a:lnTo>
                <a:lnTo>
                  <a:pt x="0" y="241196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94" name="Google Shape;94;p2"/>
          <p:cNvSpPr txBox="1"/>
          <p:nvPr/>
        </p:nvSpPr>
        <p:spPr>
          <a:xfrm>
            <a:off x="1122146" y="1738800"/>
            <a:ext cx="160437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700">
                <a:latin typeface="Source Serif Pro"/>
                <a:ea typeface="Source Serif Pro"/>
                <a:cs typeface="Source Serif Pro"/>
                <a:sym typeface="Source Serif Pro"/>
              </a:rPr>
              <a:t>In Memory of Lance Cross</a:t>
            </a:r>
            <a:endParaRPr sz="1100"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pic>
        <p:nvPicPr>
          <p:cNvPr id="95" name="Google Shape;9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6638" y="3429000"/>
            <a:ext cx="3434725" cy="483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11"/>
          <p:cNvPicPr preferRelativeResize="0"/>
          <p:nvPr/>
        </p:nvPicPr>
        <p:blipFill rotWithShape="1">
          <a:blip r:embed="rId3">
            <a:alphaModFix/>
          </a:blip>
          <a:srcRect b="11220" l="7409" r="3405" t="13623"/>
          <a:stretch/>
        </p:blipFill>
        <p:spPr>
          <a:xfrm>
            <a:off x="0" y="0"/>
            <a:ext cx="18288001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1"/>
          <p:cNvSpPr/>
          <p:nvPr/>
        </p:nvSpPr>
        <p:spPr>
          <a:xfrm>
            <a:off x="2235363" y="1386463"/>
            <a:ext cx="13817264" cy="7514084"/>
          </a:xfrm>
          <a:custGeom>
            <a:rect b="b" l="l" r="r" t="t"/>
            <a:pathLst>
              <a:path extrusionOk="0" h="2190695" w="4078897">
                <a:moveTo>
                  <a:pt x="0" y="0"/>
                </a:moveTo>
                <a:lnTo>
                  <a:pt x="4078897" y="0"/>
                </a:lnTo>
                <a:lnTo>
                  <a:pt x="4078897" y="2190695"/>
                </a:lnTo>
                <a:lnTo>
                  <a:pt x="0" y="219069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48" name="Google Shape;248;p11"/>
          <p:cNvSpPr txBox="1"/>
          <p:nvPr/>
        </p:nvSpPr>
        <p:spPr>
          <a:xfrm>
            <a:off x="7008399" y="2190761"/>
            <a:ext cx="4271202" cy="11101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472" u="none" cap="none" strike="noStrike">
                <a:solidFill>
                  <a:srgbClr val="0000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Conclusion</a:t>
            </a:r>
            <a:endParaRPr/>
          </a:p>
        </p:txBody>
      </p:sp>
      <p:sp>
        <p:nvSpPr>
          <p:cNvPr id="249" name="Google Shape;249;p11"/>
          <p:cNvSpPr txBox="1"/>
          <p:nvPr/>
        </p:nvSpPr>
        <p:spPr>
          <a:xfrm>
            <a:off x="3203850" y="3429000"/>
            <a:ext cx="11880300" cy="50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Calibri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model did a fantastic job at accurately predicting which mushroom would be poisonous and which would not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this project we were able to combine 2 data sets from different time periods into a tidy dataframe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 picked out the metrics that most influenced their identification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the final data set was codified, we then trained 6 different models to find which one would be the most accurate to the testing data.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of the ROC curves and confusion matrix were compared, and the Random Forest model ended up being the most accurate, with a 99% accuracy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27D5C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069a96e471_0_38"/>
          <p:cNvSpPr/>
          <p:nvPr/>
        </p:nvSpPr>
        <p:spPr>
          <a:xfrm>
            <a:off x="1028700" y="1028700"/>
            <a:ext cx="16233013" cy="8230824"/>
          </a:xfrm>
          <a:custGeom>
            <a:rect b="b" l="l" r="r" t="t"/>
            <a:pathLst>
              <a:path extrusionOk="0" h="2411963" w="4756927">
                <a:moveTo>
                  <a:pt x="0" y="0"/>
                </a:moveTo>
                <a:lnTo>
                  <a:pt x="4756927" y="0"/>
                </a:lnTo>
                <a:lnTo>
                  <a:pt x="4756927" y="2411963"/>
                </a:lnTo>
                <a:lnTo>
                  <a:pt x="0" y="241196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55" name="Google Shape;255;g1069a96e471_0_38"/>
          <p:cNvSpPr/>
          <p:nvPr/>
        </p:nvSpPr>
        <p:spPr>
          <a:xfrm>
            <a:off x="0" y="398932"/>
            <a:ext cx="5655545" cy="1259022"/>
          </a:xfrm>
          <a:custGeom>
            <a:rect b="b" l="l" r="r" t="t"/>
            <a:pathLst>
              <a:path extrusionOk="0" h="426065" w="1913890">
                <a:moveTo>
                  <a:pt x="0" y="0"/>
                </a:moveTo>
                <a:lnTo>
                  <a:pt x="1913890" y="0"/>
                </a:lnTo>
                <a:lnTo>
                  <a:pt x="1913890" y="426065"/>
                </a:lnTo>
                <a:lnTo>
                  <a:pt x="0" y="426065"/>
                </a:lnTo>
                <a:close/>
              </a:path>
            </a:pathLst>
          </a:custGeom>
          <a:solidFill>
            <a:srgbClr val="536925"/>
          </a:solidFill>
          <a:ln>
            <a:noFill/>
          </a:ln>
        </p:spPr>
      </p:sp>
      <p:sp>
        <p:nvSpPr>
          <p:cNvPr id="256" name="Google Shape;256;g1069a96e471_0_38"/>
          <p:cNvSpPr txBox="1"/>
          <p:nvPr/>
        </p:nvSpPr>
        <p:spPr>
          <a:xfrm>
            <a:off x="0" y="537213"/>
            <a:ext cx="5616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>
                <a:solidFill>
                  <a:srgbClr val="FFFFFF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References</a:t>
            </a:r>
            <a:endParaRPr/>
          </a:p>
        </p:txBody>
      </p:sp>
      <p:sp>
        <p:nvSpPr>
          <p:cNvPr id="257" name="Google Shape;257;g1069a96e471_0_38"/>
          <p:cNvSpPr txBox="1"/>
          <p:nvPr/>
        </p:nvSpPr>
        <p:spPr>
          <a:xfrm>
            <a:off x="1383050" y="2028975"/>
            <a:ext cx="15518100" cy="56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560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Bhandari , A. (2020, July 20). </a:t>
            </a:r>
            <a:r>
              <a:rPr i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AUC-Roc Curve in machine learning clearly explained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Analytics Vidhya. Retrieved December 9, 2021, from </a:t>
            </a:r>
            <a:r>
              <a:rPr lang="en-US" sz="24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https://www.analyticsvidhya.com/blog/2020/06/auc-roc-curve-machine-learning/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Brownlee, J. (2016, June 1). </a:t>
            </a:r>
            <a:r>
              <a:rPr i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To Compare Machine Learning Algorithms in Python with scikit-lean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Machine Learning Mastery. Retrieved December 2, 2021, from https://machinelearningmastery.com/compare-machine-learning-algorithms-python-scikit-learn/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Brownlee, J. (2020, August 14). </a:t>
            </a:r>
            <a:r>
              <a:rPr i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a confusion matrix in machine learning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Machine Learning Mastery. Retrieved December 7, 2021, from </a:t>
            </a:r>
            <a:r>
              <a:rPr lang="en-US" sz="24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https://machinelearningmastery.com/confusion-matrix-machine-learning/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355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Desarda, A. (2019, January 17). </a:t>
            </a:r>
            <a:r>
              <a:rPr i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Understanding AdaBoost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Towards Data Science, Retrieved November 20, 2021, from </a:t>
            </a:r>
            <a:r>
              <a:rPr lang="en-US" sz="24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https://towardsdatascience.com/understanding-adaboost-2f94f22d5bfe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3556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Widmann, M. (2021, October 31). </a:t>
            </a:r>
            <a:r>
              <a:rPr i="1"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Cohen's kappa: What it is, when to use it, and how to avoid its pitfalls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The New Stack. Retrieved December 9, 2021, from https://thenewstack.io/cohens-kappa-what-it-is-when-to-use-it-and-how-to-avoid-its-pitfalls/. </a:t>
            </a:r>
            <a:endParaRPr sz="4900"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27D5C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6767016af_0_8"/>
          <p:cNvSpPr/>
          <p:nvPr/>
        </p:nvSpPr>
        <p:spPr>
          <a:xfrm>
            <a:off x="1028700" y="1028700"/>
            <a:ext cx="16233013" cy="8230824"/>
          </a:xfrm>
          <a:custGeom>
            <a:rect b="b" l="l" r="r" t="t"/>
            <a:pathLst>
              <a:path extrusionOk="0" h="2411963" w="4756927">
                <a:moveTo>
                  <a:pt x="0" y="0"/>
                </a:moveTo>
                <a:lnTo>
                  <a:pt x="4756927" y="0"/>
                </a:lnTo>
                <a:lnTo>
                  <a:pt x="4756927" y="2411963"/>
                </a:lnTo>
                <a:lnTo>
                  <a:pt x="0" y="241196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01" name="Google Shape;101;g106767016af_0_8"/>
          <p:cNvSpPr/>
          <p:nvPr/>
        </p:nvSpPr>
        <p:spPr>
          <a:xfrm>
            <a:off x="0" y="398932"/>
            <a:ext cx="5655545" cy="1259022"/>
          </a:xfrm>
          <a:custGeom>
            <a:rect b="b" l="l" r="r" t="t"/>
            <a:pathLst>
              <a:path extrusionOk="0" h="426065" w="1913890">
                <a:moveTo>
                  <a:pt x="0" y="0"/>
                </a:moveTo>
                <a:lnTo>
                  <a:pt x="1913890" y="0"/>
                </a:lnTo>
                <a:lnTo>
                  <a:pt x="1913890" y="426065"/>
                </a:lnTo>
                <a:lnTo>
                  <a:pt x="0" y="426065"/>
                </a:lnTo>
                <a:close/>
              </a:path>
            </a:pathLst>
          </a:custGeom>
          <a:solidFill>
            <a:srgbClr val="536925"/>
          </a:solidFill>
          <a:ln>
            <a:noFill/>
          </a:ln>
        </p:spPr>
      </p:sp>
      <p:sp>
        <p:nvSpPr>
          <p:cNvPr id="102" name="Google Shape;102;g106767016af_0_8"/>
          <p:cNvSpPr txBox="1"/>
          <p:nvPr/>
        </p:nvSpPr>
        <p:spPr>
          <a:xfrm>
            <a:off x="0" y="537213"/>
            <a:ext cx="5616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>
                <a:solidFill>
                  <a:srgbClr val="FFFFFF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Background</a:t>
            </a:r>
            <a:r>
              <a:rPr b="0" i="0" lang="en-US" sz="5199" u="none" cap="none" strike="noStrike">
                <a:solidFill>
                  <a:srgbClr val="FFFFFF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 </a:t>
            </a:r>
            <a:endParaRPr/>
          </a:p>
        </p:txBody>
      </p:sp>
      <p:sp>
        <p:nvSpPr>
          <p:cNvPr id="103" name="Google Shape;103;g106767016af_0_8"/>
          <p:cNvSpPr txBox="1"/>
          <p:nvPr/>
        </p:nvSpPr>
        <p:spPr>
          <a:xfrm>
            <a:off x="1535450" y="2181375"/>
            <a:ext cx="15035100" cy="69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99418" lvl="1" marL="798837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•"/>
            </a:pPr>
            <a:r>
              <a:rPr lang="en-US" sz="3700">
                <a:latin typeface="Source Serif Pro"/>
                <a:ea typeface="Source Serif Pro"/>
                <a:cs typeface="Source Serif Pro"/>
                <a:sym typeface="Source Serif Pro"/>
              </a:rPr>
              <a:t>Over 14,000 identified species of mushrooms</a:t>
            </a:r>
            <a:endParaRPr sz="3700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99418" lvl="1" marL="798837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•"/>
            </a:pPr>
            <a:r>
              <a:rPr lang="en-US" sz="3700">
                <a:latin typeface="Source Serif Pro"/>
                <a:ea typeface="Source Serif Pro"/>
                <a:cs typeface="Source Serif Pro"/>
                <a:sym typeface="Source Serif Pro"/>
              </a:rPr>
              <a:t>They can be </a:t>
            </a:r>
            <a:r>
              <a:rPr lang="en-US" sz="3700">
                <a:latin typeface="Source Serif Pro"/>
                <a:ea typeface="Source Serif Pro"/>
                <a:cs typeface="Source Serif Pro"/>
                <a:sym typeface="Source Serif Pro"/>
              </a:rPr>
              <a:t>poisonous, </a:t>
            </a:r>
            <a:r>
              <a:rPr lang="en-US" sz="3700">
                <a:latin typeface="Source Serif Pro"/>
                <a:ea typeface="Source Serif Pro"/>
                <a:cs typeface="Source Serif Pro"/>
                <a:sym typeface="Source Serif Pro"/>
              </a:rPr>
              <a:t>edible or medicinal </a:t>
            </a:r>
            <a:endParaRPr sz="3700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99418" lvl="1" marL="798837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3700"/>
              <a:buFont typeface="Source Serif Pro"/>
              <a:buChar char="•"/>
            </a:pPr>
            <a:r>
              <a:rPr lang="en-US" sz="3700">
                <a:latin typeface="Source Serif Pro"/>
                <a:ea typeface="Source Serif Pro"/>
                <a:cs typeface="Source Serif Pro"/>
                <a:sym typeface="Source Serif Pro"/>
              </a:rPr>
              <a:t>Ways to tell the difference is the characteristics of the mushroom include cap color, gill attachment, gill color, and others.</a:t>
            </a:r>
            <a:endParaRPr sz="3700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99418" lvl="1" marL="798837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3700"/>
              <a:buFont typeface="Source Serif Pro"/>
              <a:buChar char="•"/>
            </a:pPr>
            <a:r>
              <a:rPr lang="en-US" sz="3700">
                <a:latin typeface="Source Serif Pro"/>
                <a:ea typeface="Source Serif Pro"/>
                <a:cs typeface="Source Serif Pro"/>
                <a:sym typeface="Source Serif Pro"/>
              </a:rPr>
              <a:t>Types of mushrooms vary depending on regional location, and because of this, specific species identification can be difficult</a:t>
            </a:r>
            <a:endParaRPr sz="3700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99418" lvl="1" marL="798837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3700"/>
              <a:buFont typeface="Source Serif Pro"/>
              <a:buChar char="•"/>
            </a:pPr>
            <a:r>
              <a:rPr lang="en-US" sz="3700">
                <a:latin typeface="Source Serif Pro"/>
                <a:ea typeface="Source Serif Pro"/>
                <a:cs typeface="Source Serif Pro"/>
                <a:sym typeface="Source Serif Pro"/>
              </a:rPr>
              <a:t>The combined data set we analyzed contains many species from the amanita genus as well as Lepiota, both of which contain edible and inedible mushrooms.</a:t>
            </a:r>
            <a:endParaRPr sz="3700"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27D5C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/>
          <p:nvPr/>
        </p:nvSpPr>
        <p:spPr>
          <a:xfrm>
            <a:off x="1028700" y="1028700"/>
            <a:ext cx="16230600" cy="8229600"/>
          </a:xfrm>
          <a:custGeom>
            <a:rect b="b" l="l" r="r" t="t"/>
            <a:pathLst>
              <a:path extrusionOk="0" h="2411963" w="4756927">
                <a:moveTo>
                  <a:pt x="0" y="0"/>
                </a:moveTo>
                <a:lnTo>
                  <a:pt x="4756927" y="0"/>
                </a:lnTo>
                <a:lnTo>
                  <a:pt x="4756927" y="2411963"/>
                </a:lnTo>
                <a:lnTo>
                  <a:pt x="0" y="241196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09" name="Google Shape;109;p3"/>
          <p:cNvSpPr/>
          <p:nvPr/>
        </p:nvSpPr>
        <p:spPr>
          <a:xfrm>
            <a:off x="0" y="398932"/>
            <a:ext cx="5657850" cy="1259536"/>
          </a:xfrm>
          <a:custGeom>
            <a:rect b="b" l="l" r="r" t="t"/>
            <a:pathLst>
              <a:path extrusionOk="0" h="426065" w="1913890">
                <a:moveTo>
                  <a:pt x="0" y="0"/>
                </a:moveTo>
                <a:lnTo>
                  <a:pt x="1913890" y="0"/>
                </a:lnTo>
                <a:lnTo>
                  <a:pt x="1913890" y="426065"/>
                </a:lnTo>
                <a:lnTo>
                  <a:pt x="0" y="426065"/>
                </a:lnTo>
                <a:close/>
              </a:path>
            </a:pathLst>
          </a:custGeom>
          <a:solidFill>
            <a:srgbClr val="536925"/>
          </a:solidFill>
          <a:ln>
            <a:noFill/>
          </a:ln>
        </p:spPr>
      </p:sp>
      <p:pic>
        <p:nvPicPr>
          <p:cNvPr id="110" name="Google Shape;11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97516" y="1658468"/>
            <a:ext cx="4332169" cy="3249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97516" y="5271608"/>
            <a:ext cx="4360917" cy="3270688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3"/>
          <p:cNvSpPr txBox="1"/>
          <p:nvPr/>
        </p:nvSpPr>
        <p:spPr>
          <a:xfrm>
            <a:off x="0" y="537213"/>
            <a:ext cx="5616590" cy="8877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199" u="none" cap="none" strike="noStrike">
                <a:solidFill>
                  <a:srgbClr val="FFFFFF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Dataset </a:t>
            </a:r>
            <a:endParaRPr/>
          </a:p>
        </p:txBody>
      </p:sp>
      <p:sp>
        <p:nvSpPr>
          <p:cNvPr id="113" name="Google Shape;113;p3"/>
          <p:cNvSpPr txBox="1"/>
          <p:nvPr/>
        </p:nvSpPr>
        <p:spPr>
          <a:xfrm>
            <a:off x="1383050" y="2562375"/>
            <a:ext cx="10254300" cy="53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99418" lvl="1" marL="798838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•"/>
            </a:pPr>
            <a:r>
              <a:rPr b="0" i="0" lang="en-US" sz="3700" u="none" cap="none" strike="noStrike">
                <a:solidFill>
                  <a:srgbClr val="0000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Obtained by the UCI Machine Learning Repository and Phillips University Marburg</a:t>
            </a:r>
            <a:endParaRPr/>
          </a:p>
          <a:p>
            <a:pPr indent="-399418" lvl="1" marL="798838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•"/>
            </a:pPr>
            <a:r>
              <a:rPr b="0" i="0" lang="en-US" sz="3700" u="none" cap="none" strike="noStrike">
                <a:solidFill>
                  <a:srgbClr val="0000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Contains two mushroom families: Agaricus and Lepiota families</a:t>
            </a:r>
            <a:endParaRPr/>
          </a:p>
          <a:p>
            <a:pPr indent="-399418" lvl="1" marL="798838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•"/>
            </a:pPr>
            <a:r>
              <a:rPr b="0" i="0" lang="en-US" sz="3700" u="none" cap="none" strike="noStrike">
                <a:solidFill>
                  <a:srgbClr val="0000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58 attributes</a:t>
            </a:r>
            <a:endParaRPr/>
          </a:p>
          <a:p>
            <a:pPr indent="-399418" lvl="1" marL="798838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•"/>
            </a:pPr>
            <a:r>
              <a:rPr b="0" i="0" lang="en-US" sz="3700" u="none" cap="none" strike="noStrike">
                <a:solidFill>
                  <a:srgbClr val="0000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Classify whether or not the mushroom is edible or not</a:t>
            </a:r>
            <a:endParaRPr/>
          </a:p>
        </p:txBody>
      </p:sp>
      <p:sp>
        <p:nvSpPr>
          <p:cNvPr id="114" name="Google Shape;114;p3"/>
          <p:cNvSpPr txBox="1"/>
          <p:nvPr/>
        </p:nvSpPr>
        <p:spPr>
          <a:xfrm>
            <a:off x="14487159" y="8513720"/>
            <a:ext cx="1671272" cy="3047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12" u="none" cap="none" strike="noStrike">
                <a:solidFill>
                  <a:srgbClr val="0000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Agaricus family</a:t>
            </a:r>
            <a:endParaRPr/>
          </a:p>
        </p:txBody>
      </p:sp>
      <p:sp>
        <p:nvSpPr>
          <p:cNvPr id="115" name="Google Shape;115;p3"/>
          <p:cNvSpPr txBox="1"/>
          <p:nvPr/>
        </p:nvSpPr>
        <p:spPr>
          <a:xfrm>
            <a:off x="14557553" y="4879020"/>
            <a:ext cx="1530486" cy="3047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12" u="none" cap="none" strike="noStrike">
                <a:solidFill>
                  <a:srgbClr val="0000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Lepiota family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27D5C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66098d25b_0_11"/>
          <p:cNvSpPr/>
          <p:nvPr/>
        </p:nvSpPr>
        <p:spPr>
          <a:xfrm>
            <a:off x="1028700" y="1028700"/>
            <a:ext cx="16233013" cy="8230824"/>
          </a:xfrm>
          <a:custGeom>
            <a:rect b="b" l="l" r="r" t="t"/>
            <a:pathLst>
              <a:path extrusionOk="0" h="2411963" w="4756927">
                <a:moveTo>
                  <a:pt x="0" y="0"/>
                </a:moveTo>
                <a:lnTo>
                  <a:pt x="4756927" y="0"/>
                </a:lnTo>
                <a:lnTo>
                  <a:pt x="4756927" y="2411963"/>
                </a:lnTo>
                <a:lnTo>
                  <a:pt x="0" y="241196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21" name="Google Shape;121;g1066098d25b_0_11"/>
          <p:cNvSpPr/>
          <p:nvPr/>
        </p:nvSpPr>
        <p:spPr>
          <a:xfrm>
            <a:off x="0" y="398925"/>
            <a:ext cx="6698615" cy="1259022"/>
          </a:xfrm>
          <a:custGeom>
            <a:rect b="b" l="l" r="r" t="t"/>
            <a:pathLst>
              <a:path extrusionOk="0" h="426065" w="1913890">
                <a:moveTo>
                  <a:pt x="0" y="0"/>
                </a:moveTo>
                <a:lnTo>
                  <a:pt x="1913890" y="0"/>
                </a:lnTo>
                <a:lnTo>
                  <a:pt x="1913890" y="426065"/>
                </a:lnTo>
                <a:lnTo>
                  <a:pt x="0" y="426065"/>
                </a:lnTo>
                <a:close/>
              </a:path>
            </a:pathLst>
          </a:custGeom>
          <a:solidFill>
            <a:srgbClr val="536925"/>
          </a:solidFill>
          <a:ln>
            <a:noFill/>
          </a:ln>
        </p:spPr>
      </p:sp>
      <p:sp>
        <p:nvSpPr>
          <p:cNvPr id="122" name="Google Shape;122;g1066098d25b_0_11"/>
          <p:cNvSpPr txBox="1"/>
          <p:nvPr/>
        </p:nvSpPr>
        <p:spPr>
          <a:xfrm>
            <a:off x="541013" y="628225"/>
            <a:ext cx="5616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99">
                <a:solidFill>
                  <a:srgbClr val="FFFFFF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Preprocessed Data</a:t>
            </a:r>
            <a:endParaRPr/>
          </a:p>
        </p:txBody>
      </p:sp>
      <p:sp>
        <p:nvSpPr>
          <p:cNvPr id="123" name="Google Shape;123;g1066098d25b_0_11"/>
          <p:cNvSpPr txBox="1"/>
          <p:nvPr/>
        </p:nvSpPr>
        <p:spPr>
          <a:xfrm>
            <a:off x="1383050" y="2333775"/>
            <a:ext cx="15518100" cy="6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99418" lvl="1" marL="798837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•"/>
            </a:pPr>
            <a:r>
              <a:rPr lang="en-US" sz="3700">
                <a:latin typeface="Source Serif Pro"/>
                <a:ea typeface="Source Serif Pro"/>
                <a:cs typeface="Source Serif Pro"/>
                <a:sym typeface="Source Serif Pro"/>
              </a:rPr>
              <a:t>Combined 2 large data sets and made a tidy categorical table</a:t>
            </a:r>
            <a:endParaRPr sz="3700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463550" lvl="3" marL="18288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3700"/>
              <a:buFont typeface="Source Serif Pro"/>
              <a:buChar char="●"/>
            </a:pPr>
            <a:r>
              <a:rPr lang="en-US" sz="3700">
                <a:latin typeface="Source Serif Pro"/>
                <a:ea typeface="Source Serif Pro"/>
                <a:cs typeface="Source Serif Pro"/>
                <a:sym typeface="Source Serif Pro"/>
              </a:rPr>
              <a:t>Kept all columns that were common in both data sets</a:t>
            </a:r>
            <a:endParaRPr sz="3700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463550" lvl="3" marL="18288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3700"/>
              <a:buFont typeface="Source Serif Pro"/>
              <a:buChar char="●"/>
            </a:pPr>
            <a:r>
              <a:rPr lang="en-US" sz="3700">
                <a:latin typeface="Source Serif Pro"/>
                <a:ea typeface="Source Serif Pro"/>
                <a:cs typeface="Source Serif Pro"/>
                <a:sym typeface="Source Serif Pro"/>
              </a:rPr>
              <a:t>Removed all rows with empty/missing entries</a:t>
            </a:r>
            <a:endParaRPr sz="3700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463550" lvl="4" marL="22860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3700"/>
              <a:buFont typeface="Source Serif Pro"/>
              <a:buChar char="○"/>
            </a:pPr>
            <a:r>
              <a:rPr lang="en-US" sz="3700">
                <a:latin typeface="Source Serif Pro"/>
                <a:ea typeface="Source Serif Pro"/>
                <a:cs typeface="Source Serif Pro"/>
                <a:sym typeface="Source Serif Pro"/>
              </a:rPr>
              <a:t>Final dataset: 9,536 rows </a:t>
            </a:r>
            <a:r>
              <a:rPr i="1" lang="en-US" sz="3700">
                <a:latin typeface="Source Serif Pro"/>
                <a:ea typeface="Source Serif Pro"/>
                <a:cs typeface="Source Serif Pro"/>
                <a:sym typeface="Source Serif Pro"/>
              </a:rPr>
              <a:t>x </a:t>
            </a:r>
            <a:r>
              <a:rPr lang="en-US" sz="3700">
                <a:latin typeface="Source Serif Pro"/>
                <a:ea typeface="Source Serif Pro"/>
                <a:cs typeface="Source Serif Pro"/>
                <a:sym typeface="Source Serif Pro"/>
              </a:rPr>
              <a:t>59 columns </a:t>
            </a:r>
            <a:endParaRPr sz="3700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99418" lvl="1" marL="798837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•"/>
            </a:pPr>
            <a:r>
              <a:rPr lang="en-US" sz="3700">
                <a:latin typeface="Source Serif Pro"/>
                <a:ea typeface="Source Serif Pro"/>
                <a:cs typeface="Source Serif Pro"/>
                <a:sym typeface="Source Serif Pro"/>
              </a:rPr>
              <a:t>Most machine learning algorithms do not use categorical data</a:t>
            </a:r>
            <a:endParaRPr sz="3700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463550" lvl="3" marL="18288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3700"/>
              <a:buFont typeface="Source Serif Pro"/>
              <a:buChar char="●"/>
            </a:pPr>
            <a:r>
              <a:rPr lang="en-US" sz="3700">
                <a:latin typeface="Source Serif Pro"/>
                <a:ea typeface="Source Serif Pro"/>
                <a:cs typeface="Source Serif Pro"/>
                <a:sym typeface="Source Serif Pro"/>
              </a:rPr>
              <a:t>convert tidy table to dummy variables</a:t>
            </a:r>
            <a:endParaRPr sz="3700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463550" lvl="3" marL="18288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3700"/>
              <a:buFont typeface="Source Serif Pro"/>
              <a:buChar char="●"/>
            </a:pPr>
            <a:r>
              <a:rPr lang="en-US" sz="3700">
                <a:latin typeface="Source Serif Pro"/>
                <a:ea typeface="Source Serif Pro"/>
                <a:cs typeface="Source Serif Pro"/>
                <a:sym typeface="Source Serif Pro"/>
              </a:rPr>
              <a:t>pd.get_dummies(dataset, drop_first = True, prefix_sep =  ‘ * ’)</a:t>
            </a:r>
            <a:endParaRPr sz="3700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0" lvl="0" marL="18288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4"/>
          <p:cNvPicPr preferRelativeResize="0"/>
          <p:nvPr/>
        </p:nvPicPr>
        <p:blipFill rotWithShape="1">
          <a:blip r:embed="rId3">
            <a:alphaModFix/>
          </a:blip>
          <a:srcRect b="11220" l="7409" r="3405" t="13623"/>
          <a:stretch/>
        </p:blipFill>
        <p:spPr>
          <a:xfrm>
            <a:off x="0" y="0"/>
            <a:ext cx="18288001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"/>
          <p:cNvSpPr/>
          <p:nvPr/>
        </p:nvSpPr>
        <p:spPr>
          <a:xfrm>
            <a:off x="2711425" y="1638493"/>
            <a:ext cx="13052084" cy="7010015"/>
          </a:xfrm>
          <a:custGeom>
            <a:rect b="b" l="l" r="r" t="t"/>
            <a:pathLst>
              <a:path extrusionOk="0" h="2190695" w="4078897">
                <a:moveTo>
                  <a:pt x="0" y="0"/>
                </a:moveTo>
                <a:lnTo>
                  <a:pt x="4078897" y="0"/>
                </a:lnTo>
                <a:lnTo>
                  <a:pt x="4078897" y="2190695"/>
                </a:lnTo>
                <a:lnTo>
                  <a:pt x="0" y="219069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30" name="Google Shape;130;p4"/>
          <p:cNvSpPr txBox="1"/>
          <p:nvPr/>
        </p:nvSpPr>
        <p:spPr>
          <a:xfrm>
            <a:off x="6708345" y="2190761"/>
            <a:ext cx="4871310" cy="11101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472" u="none" cap="none" strike="noStrike">
                <a:solidFill>
                  <a:srgbClr val="0000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Models Used</a:t>
            </a:r>
            <a:endParaRPr/>
          </a:p>
        </p:txBody>
      </p:sp>
      <p:sp>
        <p:nvSpPr>
          <p:cNvPr id="131" name="Google Shape;131;p4"/>
          <p:cNvSpPr txBox="1"/>
          <p:nvPr/>
        </p:nvSpPr>
        <p:spPr>
          <a:xfrm>
            <a:off x="6947105" y="3697724"/>
            <a:ext cx="4580700" cy="41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7030" lvl="1" marL="734059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99"/>
              <a:buFont typeface="Arial"/>
              <a:buChar char="•"/>
            </a:pPr>
            <a:r>
              <a:rPr b="0" i="0" lang="en-US" sz="3399" u="none" cap="none" strike="noStrike">
                <a:solidFill>
                  <a:srgbClr val="0000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KNN</a:t>
            </a:r>
            <a:endParaRPr/>
          </a:p>
          <a:p>
            <a:pPr indent="-367030" lvl="1" marL="734059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99"/>
              <a:buFont typeface="Arial"/>
              <a:buChar char="•"/>
            </a:pPr>
            <a:r>
              <a:rPr b="0" i="0" lang="en-US" sz="3399" u="none" cap="none" strike="noStrike">
                <a:solidFill>
                  <a:srgbClr val="0000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Decision tree</a:t>
            </a:r>
            <a:endParaRPr/>
          </a:p>
          <a:p>
            <a:pPr indent="-367030" lvl="1" marL="734059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99"/>
              <a:buFont typeface="Arial"/>
              <a:buChar char="•"/>
            </a:pPr>
            <a:r>
              <a:rPr b="0" i="0" lang="en-US" sz="3399" u="none" cap="none" strike="noStrike">
                <a:solidFill>
                  <a:srgbClr val="0000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SVM</a:t>
            </a:r>
            <a:endParaRPr/>
          </a:p>
          <a:p>
            <a:pPr indent="-367030" lvl="1" marL="734059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99"/>
              <a:buFont typeface="Arial"/>
              <a:buChar char="•"/>
            </a:pPr>
            <a:r>
              <a:rPr b="0" i="0" lang="en-US" sz="3399" u="none" cap="none" strike="noStrike">
                <a:solidFill>
                  <a:srgbClr val="0000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Logistic Regression </a:t>
            </a:r>
            <a:endParaRPr/>
          </a:p>
          <a:p>
            <a:pPr indent="-367030" lvl="1" marL="734058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99"/>
              <a:buFont typeface="Arial"/>
              <a:buChar char="•"/>
            </a:pPr>
            <a:r>
              <a:rPr b="0" i="0" lang="en-US" sz="3399" u="none" cap="none" strike="noStrike">
                <a:solidFill>
                  <a:srgbClr val="0000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Random forest </a:t>
            </a:r>
            <a:endParaRPr b="0" i="0" sz="3399" u="none" cap="none" strike="noStrike">
              <a:solidFill>
                <a:srgbClr val="0000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67030" lvl="1" marL="734059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SzPts val="3399"/>
              <a:buFont typeface="Source Serif Pro"/>
              <a:buChar char="•"/>
            </a:pPr>
            <a:r>
              <a:rPr lang="en-US" sz="3399">
                <a:latin typeface="Source Serif Pro"/>
                <a:ea typeface="Source Serif Pro"/>
                <a:cs typeface="Source Serif Pro"/>
                <a:sym typeface="Source Serif Pro"/>
              </a:rPr>
              <a:t>Adaboost</a:t>
            </a:r>
            <a:endParaRPr sz="3399"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g10676701550_1_0"/>
          <p:cNvPicPr preferRelativeResize="0"/>
          <p:nvPr/>
        </p:nvPicPr>
        <p:blipFill rotWithShape="1">
          <a:blip r:embed="rId3">
            <a:alphaModFix/>
          </a:blip>
          <a:srcRect b="11220" l="7411" r="3406" t="13625"/>
          <a:stretch/>
        </p:blipFill>
        <p:spPr>
          <a:xfrm>
            <a:off x="0" y="0"/>
            <a:ext cx="18288002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10676701550_1_0"/>
          <p:cNvSpPr/>
          <p:nvPr/>
        </p:nvSpPr>
        <p:spPr>
          <a:xfrm>
            <a:off x="2711425" y="1638493"/>
            <a:ext cx="13052470" cy="7010224"/>
          </a:xfrm>
          <a:custGeom>
            <a:rect b="b" l="l" r="r" t="t"/>
            <a:pathLst>
              <a:path extrusionOk="0" h="2190695" w="4078897">
                <a:moveTo>
                  <a:pt x="0" y="0"/>
                </a:moveTo>
                <a:lnTo>
                  <a:pt x="4078897" y="0"/>
                </a:lnTo>
                <a:lnTo>
                  <a:pt x="4078897" y="2190695"/>
                </a:lnTo>
                <a:lnTo>
                  <a:pt x="0" y="219069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38" name="Google Shape;138;g10676701550_1_0"/>
          <p:cNvSpPr txBox="1"/>
          <p:nvPr/>
        </p:nvSpPr>
        <p:spPr>
          <a:xfrm>
            <a:off x="5919602" y="2190750"/>
            <a:ext cx="6635700" cy="9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472">
                <a:latin typeface="Source Serif Pro"/>
                <a:ea typeface="Source Serif Pro"/>
                <a:cs typeface="Source Serif Pro"/>
                <a:sym typeface="Source Serif Pro"/>
              </a:rPr>
              <a:t>Metrics</a:t>
            </a:r>
            <a:r>
              <a:rPr b="1" i="0" lang="en-US" sz="6472" u="none" cap="none" strike="noStrike">
                <a:solidFill>
                  <a:srgbClr val="0000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 Used</a:t>
            </a:r>
            <a:endParaRPr/>
          </a:p>
        </p:txBody>
      </p:sp>
      <p:sp>
        <p:nvSpPr>
          <p:cNvPr id="139" name="Google Shape;139;g10676701550_1_0"/>
          <p:cNvSpPr txBox="1"/>
          <p:nvPr/>
        </p:nvSpPr>
        <p:spPr>
          <a:xfrm>
            <a:off x="6947105" y="3697724"/>
            <a:ext cx="4580700" cy="49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7030" lvl="1" marL="734058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99"/>
              <a:buFont typeface="Arial"/>
              <a:buChar char="•"/>
            </a:pPr>
            <a:r>
              <a:rPr lang="en-US" sz="3399">
                <a:latin typeface="Source Serif Pro"/>
                <a:ea typeface="Source Serif Pro"/>
                <a:cs typeface="Source Serif Pro"/>
                <a:sym typeface="Source Serif Pro"/>
              </a:rPr>
              <a:t>Accuracy</a:t>
            </a:r>
            <a:endParaRPr/>
          </a:p>
          <a:p>
            <a:pPr indent="-367030" lvl="1" marL="734058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99"/>
              <a:buFont typeface="Arial"/>
              <a:buChar char="•"/>
            </a:pPr>
            <a:r>
              <a:rPr lang="en-US" sz="3399">
                <a:latin typeface="Source Serif Pro"/>
                <a:ea typeface="Source Serif Pro"/>
                <a:cs typeface="Source Serif Pro"/>
                <a:sym typeface="Source Serif Pro"/>
              </a:rPr>
              <a:t>Precision/recall</a:t>
            </a:r>
            <a:endParaRPr sz="3399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67030" lvl="1" marL="734058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SzPts val="3399"/>
              <a:buFont typeface="Source Serif Pro"/>
              <a:buChar char="•"/>
            </a:pPr>
            <a:r>
              <a:rPr lang="en-US" sz="3399">
                <a:latin typeface="Source Serif Pro"/>
                <a:ea typeface="Source Serif Pro"/>
                <a:cs typeface="Source Serif Pro"/>
                <a:sym typeface="Source Serif Pro"/>
              </a:rPr>
              <a:t>F-score</a:t>
            </a:r>
            <a:endParaRPr sz="3399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-367030" lvl="1" marL="734058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99"/>
              <a:buFont typeface="Arial"/>
              <a:buChar char="•"/>
            </a:pPr>
            <a:r>
              <a:rPr lang="en-US" sz="3399">
                <a:latin typeface="Source Serif Pro"/>
                <a:ea typeface="Source Serif Pro"/>
                <a:cs typeface="Source Serif Pro"/>
                <a:sym typeface="Source Serif Pro"/>
              </a:rPr>
              <a:t>Cohen’s Kappa</a:t>
            </a:r>
            <a:endParaRPr/>
          </a:p>
          <a:p>
            <a:pPr indent="-367030" lvl="1" marL="734058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99"/>
              <a:buFont typeface="Arial"/>
              <a:buChar char="•"/>
            </a:pPr>
            <a:r>
              <a:rPr lang="en-US" sz="3399">
                <a:latin typeface="Source Serif Pro"/>
                <a:ea typeface="Source Serif Pro"/>
                <a:cs typeface="Source Serif Pro"/>
                <a:sym typeface="Source Serif Pro"/>
              </a:rPr>
              <a:t>ROC and AUC</a:t>
            </a:r>
            <a:r>
              <a:rPr b="0" i="0" lang="en-US" sz="3399" u="none" cap="none" strike="noStrike">
                <a:solidFill>
                  <a:srgbClr val="000000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 </a:t>
            </a:r>
            <a:endParaRPr/>
          </a:p>
          <a:p>
            <a:pPr indent="-367030" lvl="1" marL="734058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99"/>
              <a:buFont typeface="Arial"/>
              <a:buChar char="•"/>
            </a:pPr>
            <a:r>
              <a:rPr lang="en-US" sz="3399">
                <a:latin typeface="Source Serif Pro"/>
                <a:ea typeface="Source Serif Pro"/>
                <a:cs typeface="Source Serif Pro"/>
                <a:sym typeface="Source Serif Pro"/>
              </a:rPr>
              <a:t>Confusion matrix</a:t>
            </a:r>
            <a:endParaRPr b="0" i="0" sz="3399" u="none" cap="none" strike="noStrike">
              <a:solidFill>
                <a:srgbClr val="000000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99"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27D5C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7"/>
          <p:cNvPicPr preferRelativeResize="0"/>
          <p:nvPr/>
        </p:nvPicPr>
        <p:blipFill rotWithShape="1">
          <a:blip r:embed="rId3">
            <a:alphaModFix amt="41000"/>
          </a:blip>
          <a:srcRect b="0" l="15242" r="36333" t="0"/>
          <a:stretch/>
        </p:blipFill>
        <p:spPr>
          <a:xfrm>
            <a:off x="0" y="0"/>
            <a:ext cx="6199703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7"/>
          <p:cNvSpPr txBox="1"/>
          <p:nvPr/>
        </p:nvSpPr>
        <p:spPr>
          <a:xfrm>
            <a:off x="290042" y="4521004"/>
            <a:ext cx="5601255" cy="11211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44" u="none" cap="none" strike="noStrike">
                <a:solidFill>
                  <a:srgbClr val="FFFFFF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SVM Metrics</a:t>
            </a:r>
            <a:endParaRPr/>
          </a:p>
        </p:txBody>
      </p:sp>
      <p:pic>
        <p:nvPicPr>
          <p:cNvPr id="146" name="Google Shape;1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79456" y="5964501"/>
            <a:ext cx="4984419" cy="3856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93950" y="5880675"/>
            <a:ext cx="5685496" cy="401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7"/>
          <p:cNvSpPr txBox="1"/>
          <p:nvPr/>
        </p:nvSpPr>
        <p:spPr>
          <a:xfrm>
            <a:off x="6831750" y="1389600"/>
            <a:ext cx="81318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mes New Roman"/>
              <a:buChar char="●"/>
            </a:pPr>
            <a:r>
              <a:rPr lang="en-US" sz="4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Accuracy: .986</a:t>
            </a:r>
            <a:endParaRPr sz="4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mes New Roman"/>
              <a:buChar char="●"/>
            </a:pPr>
            <a:r>
              <a:rPr lang="en-US" sz="4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Inedible F-score: .99</a:t>
            </a:r>
            <a:endParaRPr sz="4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mes New Roman"/>
              <a:buChar char="●"/>
            </a:pPr>
            <a:r>
              <a:rPr lang="en-US" sz="4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Edible F-score: .99</a:t>
            </a:r>
            <a:endParaRPr sz="4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mes New Roman"/>
              <a:buChar char="●"/>
            </a:pPr>
            <a:r>
              <a:rPr lang="en-US" sz="4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Cohen’s Kappa: .972</a:t>
            </a:r>
            <a:endParaRPr sz="4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27D5C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5"/>
          <p:cNvPicPr preferRelativeResize="0"/>
          <p:nvPr/>
        </p:nvPicPr>
        <p:blipFill rotWithShape="1">
          <a:blip r:embed="rId3">
            <a:alphaModFix amt="41000"/>
          </a:blip>
          <a:srcRect b="0" l="15242" r="36333" t="0"/>
          <a:stretch/>
        </p:blipFill>
        <p:spPr>
          <a:xfrm>
            <a:off x="0" y="0"/>
            <a:ext cx="6199703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5"/>
          <p:cNvSpPr txBox="1"/>
          <p:nvPr/>
        </p:nvSpPr>
        <p:spPr>
          <a:xfrm>
            <a:off x="290042" y="4521004"/>
            <a:ext cx="5601255" cy="11211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44" u="none" cap="none" strike="noStrike">
                <a:solidFill>
                  <a:srgbClr val="FFFFFF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KNN Metrics</a:t>
            </a:r>
            <a:endParaRPr/>
          </a:p>
        </p:txBody>
      </p:sp>
      <p:pic>
        <p:nvPicPr>
          <p:cNvPr id="155" name="Google Shape;15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08111" y="5687700"/>
            <a:ext cx="5223188" cy="412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5"/>
          <p:cNvSpPr txBox="1"/>
          <p:nvPr/>
        </p:nvSpPr>
        <p:spPr>
          <a:xfrm>
            <a:off x="6755550" y="1389600"/>
            <a:ext cx="81318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mes New Roman"/>
              <a:buChar char="●"/>
            </a:pPr>
            <a:r>
              <a:rPr lang="en-US" sz="4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Accuracy: .954</a:t>
            </a:r>
            <a:endParaRPr sz="4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mes New Roman"/>
              <a:buChar char="●"/>
            </a:pPr>
            <a:r>
              <a:rPr lang="en-US" sz="4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Inedible F-score: .96</a:t>
            </a:r>
            <a:endParaRPr sz="4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mes New Roman"/>
              <a:buChar char="●"/>
            </a:pPr>
            <a:r>
              <a:rPr lang="en-US" sz="4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Edible F-score: .96</a:t>
            </a:r>
            <a:endParaRPr sz="4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imes New Roman"/>
              <a:buChar char="●"/>
            </a:pPr>
            <a:r>
              <a:rPr lang="en-US" sz="4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Cohen’s Kappa: .909</a:t>
            </a:r>
            <a:endParaRPr sz="4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7" name="Google Shape;157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0675" y="5733235"/>
            <a:ext cx="5601250" cy="4034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